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E8FB95-894D-4B56-B233-E75B62CD27C0}" type="slidenum">
              <a:rPr lang="en-US" altLang="en-US" smtClean="0"/>
              <a:pPr/>
              <a:t>1</a:t>
            </a:fld>
            <a:endParaRPr lang="en-US" altLang="en-US"/>
          </a:p>
        </p:txBody>
      </p:sp>
    </p:spTree>
    <p:extLst>
      <p:ext uri="{BB962C8B-B14F-4D97-AF65-F5344CB8AC3E}">
        <p14:creationId xmlns:p14="http://schemas.microsoft.com/office/powerpoint/2010/main" val="538501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Home of Sir William Johnson, British Superintendent for Indian Affairs, Northern District. As the colonial era drew to a close, the British attempted to limit the cost of colonial defense by negotiating land settlements with native peoples, but the growing tide of western migration doomed these agreements. William Johnson (1715–1774) maintained a fragile peace along the northern frontier by building strong personal relations with influential leaders of the Mohawk and other members of the Iroquois Confederacy. His home in present-day Johnstown, New York, shows the mixed nature of the frontier—the relative opulence of the main house offset by the two defensive blockhouses built for protection.</a:t>
            </a: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18C74D1-106F-47EC-9CE1-F5EFC5446A71}"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2644337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Canadian Fur Traders. The fur trade provided the economic foundation of early Canadian settlement. Fur traders were cultural intermediaries. They brought European technologies and products like firearms and machine-made textiles to native peoples and native technologies and products like canoes and furs to European settlers. This canoe with sixteen paddlers was adapted from the native craft by fur traders to transport large cargoes.</a:t>
            </a: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34934DE-88FA-42B5-B664-E22C0478E446}"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3612847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17.2: </a:t>
            </a:r>
            <a:r>
              <a:rPr lang="en-US" altLang="en-US" b="1" dirty="0" smtClean="0"/>
              <a:t>European Claims in North America, 1755–1763. </a:t>
            </a:r>
            <a:r>
              <a:rPr lang="en-US" altLang="en-US" dirty="0" smtClean="0"/>
              <a:t>The results of the French and Indian War dramatically altered the map of North America. France’s losses precipitated conflicts between Amerindian peoples and the rapidly expanding population</a:t>
            </a:r>
            <a:r>
              <a:rPr lang="en-US" altLang="en-US" baseline="0" dirty="0" smtClean="0"/>
              <a:t> </a:t>
            </a:r>
            <a:r>
              <a:rPr lang="en-US" altLang="en-US" dirty="0" smtClean="0"/>
              <a:t>of the British colonies. This map shows North and South</a:t>
            </a:r>
            <a:r>
              <a:rPr lang="en-US" altLang="en-US" baseline="0" dirty="0" smtClean="0"/>
              <a:t> America with British, French, Spanish, and Russian territorial claims marked. </a:t>
            </a:r>
            <a:r>
              <a:rPr lang="en-US" altLang="en-US" dirty="0" smtClean="0"/>
              <a:t>© Cengage Learning</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A95E05C-8ED4-4CCD-B702-72F65AC5896C}"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1772263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17.2: </a:t>
            </a:r>
            <a:r>
              <a:rPr lang="en-US" altLang="en-US" b="1" dirty="0" smtClean="0"/>
              <a:t>European Claims in North America, 1755–1763.</a:t>
            </a:r>
            <a:r>
              <a:rPr lang="en-US" altLang="en-US" b="0" baseline="0" dirty="0" smtClean="0"/>
              <a:t> The same map from the previous slide, showing territorial claims by the British, French, Spanish, and Russian and how they have changed. The Proclamation line of 1763 and several major cities have been added.</a:t>
            </a:r>
            <a:endParaRPr lang="en-US" altLang="en-US" dirty="0" smtClean="0"/>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0B295FF-B3D3-476E-ABFD-D812A163235A}" type="slidenum">
              <a:rPr lang="en-US" altLang="en-US" sz="1200">
                <a:latin typeface="Calibri" pitchFamily="34" charset="0"/>
              </a:rPr>
              <a:pPr eaLnBrk="1" hangingPunct="1"/>
              <a:t>18</a:t>
            </a:fld>
            <a:endParaRPr lang="en-US" altLang="en-US" sz="1200">
              <a:latin typeface="Calibri" pitchFamily="34" charset="0"/>
            </a:endParaRPr>
          </a:p>
        </p:txBody>
      </p:sp>
    </p:spTree>
    <p:extLst>
      <p:ext uri="{BB962C8B-B14F-4D97-AF65-F5344CB8AC3E}">
        <p14:creationId xmlns:p14="http://schemas.microsoft.com/office/powerpoint/2010/main" val="3605537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Market in Rio de Janeiro. In many of the cities of colonial Latin America, female slaves and black free women dominated retail markets. In this scene from late colonial Brazil, Afro-Brazilian women sell a variety of foods and crafts.</a:t>
            </a: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A4A7C6E-A554-43AE-9CEC-C7E92745DCE8}"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946844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Choctaw Village in Louisiana at Time of French Colonial Rule. This scene of village life illustrates the integration of the Choctaw in the colonial economy. The painting places a young African slave and European trade goods in a scene where the Choctaw pursue traditional tasks.</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9E8B0EC-F801-46E2-8A9F-70100A137563}"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2990191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 of the table: A chronology of Spanish America, Brazil, British America, and French America</a:t>
            </a:r>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2DCC4E6-A4D0-4318-B1D4-F077A4F38F3B}"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329021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Columbian Exchange. In this painting an Amerindian woman milks a cow, suggesting how the Columbian Exchange altered native culture and environment. While livestock introduced by Europeans sometimes destroyed the fields of native peoples, cattle, sheep, pigs, and goats also provided food, leather, and wool.</a:t>
            </a:r>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127CFB6-D55F-4200-B402-9210D9A069E2}"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3699330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17.1: </a:t>
            </a:r>
            <a:r>
              <a:rPr lang="en-US" altLang="en-US" b="1" dirty="0" smtClean="0"/>
              <a:t>Colonial Latin America in the Eighteenth Century. </a:t>
            </a:r>
            <a:r>
              <a:rPr lang="en-US" altLang="en-US" dirty="0" smtClean="0"/>
              <a:t>Spain and Portugal controlled most of the Western Hemisphere in the eighteenth century. In the sixteenth century they had created new administrative jurisdictions—viceroyalties—to defend their respective colonies against European rivals. Taxes assessed on colonial products helped pay for this extension of governmental authority. © Cengage Learning</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37942EC-C844-4BB4-839D-020062AA983F}"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128752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Saint Martín de </a:t>
            </a:r>
            <a:r>
              <a:rPr lang="en-US" altLang="en-US" dirty="0" err="1" smtClean="0"/>
              <a:t>Porres</a:t>
            </a:r>
            <a:r>
              <a:rPr lang="en-US" altLang="en-US" dirty="0" smtClean="0"/>
              <a:t> (1579–1639). Martín de </a:t>
            </a:r>
            <a:r>
              <a:rPr lang="en-US" altLang="en-US" dirty="0" err="1" smtClean="0"/>
              <a:t>Porres</a:t>
            </a:r>
            <a:r>
              <a:rPr lang="en-US" altLang="en-US" dirty="0" smtClean="0"/>
              <a:t> was the illegitimate son of a Spanish nobleman and a black servant. He entered the Dominican Order in Lima, Peru, where he was known for his generosity, his religious visions, and his ability to heal the sick. In this painting the artist celebrates Martín de </a:t>
            </a:r>
            <a:r>
              <a:rPr lang="en-US" altLang="en-US" dirty="0" err="1" smtClean="0"/>
              <a:t>Porres’s</a:t>
            </a:r>
            <a:r>
              <a:rPr lang="en-US" altLang="en-US" dirty="0" smtClean="0"/>
              <a:t> spirituality while representing him doing the type of work presumed to be suitable for a person of mixed descent.</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E0C5A1C-E647-4D8B-B6E0-E5D9C1204632}"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3438278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A Bolivian Silver Refinery, 1700. The map</a:t>
            </a:r>
            <a:r>
              <a:rPr lang="en-US" altLang="en-US" baseline="0" dirty="0" smtClean="0"/>
              <a:t> and legend show a variety of locations and processes in the refinery, such as storage sheds, the chapel, the mill owner’s house, where amalgamation occurs, etc.</a:t>
            </a:r>
            <a:endParaRPr lang="en-US" altLang="en-US" dirty="0" smtClean="0"/>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D2F7867-0014-485C-92C8-32614F78CD6E}"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2034033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Tobacco Factory Machinery in Colonial Mexico City. The tobacco factory in eighteenth-century Mexico City used a horse- driven mechanical shredder to produce snuff and cigarette tobacco.</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75695E9-D865-406F-B879-C8DC84E3791B}"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1432770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Painting of </a:t>
            </a:r>
            <a:r>
              <a:rPr lang="en-US" altLang="en-US" dirty="0" err="1" smtClean="0"/>
              <a:t>Castas</a:t>
            </a:r>
            <a:r>
              <a:rPr lang="en-US" altLang="en-US" dirty="0" smtClean="0"/>
              <a:t>. This is an example of a common genre of colonial Spanish American painting. In the eighteenth century there was increased interest in ethnic mixing, and wealthy colonials as well as some Europeans commissioned sets of paintings that showed mixed families. The artist typically placed the couples in what he believed was an appropriate setting. In this example, the artist depicted the Amerindian husband with his mestiza (European and Amerindian mixture) wife in an outdoor market where they sold fowl. Colonial usage assigned their child the dismissive racial label coyote.</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B45F96F-9909-4EAD-A15D-0E46D087BFA7}"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28393351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402711"/>
            <a:ext cx="4343400" cy="2062103"/>
          </a:xfrm>
        </p:spPr>
        <p:txBody>
          <a:bodyPr/>
          <a:lstStyle/>
          <a:p>
            <a:pPr eaLnBrk="1" hangingPunct="1">
              <a:spcBef>
                <a:spcPct val="20000"/>
              </a:spcBef>
            </a:pPr>
            <a:r>
              <a:rPr lang="en-US" altLang="en-US" sz="3200" smtClean="0">
                <a:latin typeface="Arial" pitchFamily="34" charset="0"/>
              </a:rPr>
              <a:t>Chapter </a:t>
            </a:r>
            <a:r>
              <a:rPr lang="en-US" altLang="en-US" sz="3200" smtClean="0">
                <a:latin typeface="Arial" pitchFamily="34" charset="0"/>
              </a:rPr>
              <a:t>17</a:t>
            </a:r>
            <a:r>
              <a:rPr lang="en-US" altLang="en-US" sz="3200" dirty="0" smtClean="0">
                <a:latin typeface="Arial" pitchFamily="34" charset="0"/>
              </a:rPr>
              <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The Diversity of American Colonial Societies, 1530-1770</a:t>
            </a:r>
          </a:p>
        </p:txBody>
      </p:sp>
    </p:spTree>
    <p:extLst>
      <p:ext uri="{BB962C8B-B14F-4D97-AF65-F5344CB8AC3E}">
        <p14:creationId xmlns:p14="http://schemas.microsoft.com/office/powerpoint/2010/main" val="1864796373"/>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685801" y="0"/>
            <a:ext cx="7772400" cy="492443"/>
          </a:xfrm>
        </p:spPr>
        <p:txBody>
          <a:bodyPr/>
          <a:lstStyle/>
          <a:p>
            <a:r>
              <a:rPr lang="en-US" altLang="en-US" sz="2600" dirty="0" smtClean="0"/>
              <a:t>A Bolivian Silver Refinery, 1700</a:t>
            </a:r>
            <a:endParaRPr lang="en-US" sz="2600" dirty="0"/>
          </a:p>
        </p:txBody>
      </p:sp>
      <p:pic>
        <p:nvPicPr>
          <p:cNvPr id="18433" name="Picture 1" descr="A Bolivian Silver Refinery, 1700. The map and legend show a variety of locations and processes in the refinery, such as storage sheds, the chapel, the mill owner’s house, where amalgamation occurs, etc."/>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85800" y="570404"/>
            <a:ext cx="7772400" cy="605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idx="1"/>
          </p:nvPr>
        </p:nvSpPr>
        <p:spPr>
          <a:xfrm>
            <a:off x="8458200" y="6594448"/>
            <a:ext cx="685800" cy="276999"/>
          </a:xfrm>
        </p:spPr>
        <p:txBody>
          <a:bodyPr/>
          <a:lstStyle/>
          <a:p>
            <a:r>
              <a:rPr lang="en-US" altLang="en-US" sz="1200" b="1" dirty="0" smtClean="0"/>
              <a:t> p473</a:t>
            </a:r>
          </a:p>
        </p:txBody>
      </p:sp>
    </p:spTree>
    <p:extLst>
      <p:ext uri="{BB962C8B-B14F-4D97-AF65-F5344CB8AC3E}">
        <p14:creationId xmlns:p14="http://schemas.microsoft.com/office/powerpoint/2010/main" val="1894683998"/>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54977"/>
            <a:ext cx="7772400" cy="492443"/>
          </a:xfrm>
        </p:spPr>
        <p:txBody>
          <a:bodyPr/>
          <a:lstStyle/>
          <a:p>
            <a:r>
              <a:rPr lang="en-US" altLang="en-US" sz="2600" dirty="0" smtClean="0"/>
              <a:t>Tobacco Factory Machinery in Colonial Mexico City</a:t>
            </a:r>
            <a:endParaRPr lang="en-US" sz="2600" dirty="0"/>
          </a:p>
        </p:txBody>
      </p:sp>
      <p:pic>
        <p:nvPicPr>
          <p:cNvPr id="20481" name="Picture 1" descr="Tobacco Factory Machinery in Colonial Mexico City. The tobacco factory in eighteenth-century Mexico City used a horse- driven mechanical shredder to produce snuff and cigarette tobacco."/>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06983"/>
            <a:ext cx="8636000" cy="577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5483"/>
            <a:ext cx="609600" cy="276999"/>
          </a:xfrm>
        </p:spPr>
        <p:txBody>
          <a:bodyPr/>
          <a:lstStyle/>
          <a:p>
            <a:r>
              <a:rPr lang="en-US" altLang="en-US" sz="1200" b="1" dirty="0" smtClean="0"/>
              <a:t> p474</a:t>
            </a:r>
          </a:p>
        </p:txBody>
      </p:sp>
    </p:spTree>
    <p:extLst>
      <p:ext uri="{BB962C8B-B14F-4D97-AF65-F5344CB8AC3E}">
        <p14:creationId xmlns:p14="http://schemas.microsoft.com/office/powerpoint/2010/main" val="2718242592"/>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778"/>
            <a:ext cx="8305800" cy="492443"/>
          </a:xfrm>
        </p:spPr>
        <p:txBody>
          <a:bodyPr/>
          <a:lstStyle/>
          <a:p>
            <a:r>
              <a:rPr lang="en-US" altLang="en-US" sz="2600" dirty="0" smtClean="0"/>
              <a:t>Painting of </a:t>
            </a:r>
            <a:r>
              <a:rPr lang="en-US" altLang="en-US" sz="2600" dirty="0" err="1" smtClean="0"/>
              <a:t>Castas</a:t>
            </a:r>
            <a:endParaRPr lang="en-US" sz="2600" dirty="0"/>
          </a:p>
        </p:txBody>
      </p:sp>
      <p:pic>
        <p:nvPicPr>
          <p:cNvPr id="22529" name="Picture 1" descr="Painting of Castas. This is an example of a common genre of colonial Spanish American painting. In the eighteenth century there was increased interest in ethnic mixing, and wealthy colonials as well as some Europeans commissioned sets of paintings that showed mixed families. The artist typically placed the couples in what he believed was an appropriate setting. In this example, the artist depicted the Amerindian husband with his mestiza (European and Amerindian mixture) wife in an outdoor market where they sold fowl. Colonial usage assigned their child the dismissive racial label coyot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81000" y="541548"/>
            <a:ext cx="8305800" cy="6087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605064"/>
            <a:ext cx="609600" cy="276999"/>
          </a:xfrm>
        </p:spPr>
        <p:txBody>
          <a:bodyPr/>
          <a:lstStyle/>
          <a:p>
            <a:r>
              <a:rPr lang="en-US" altLang="en-US" sz="1200" b="1" dirty="0" smtClean="0"/>
              <a:t> p478</a:t>
            </a:r>
          </a:p>
        </p:txBody>
      </p:sp>
    </p:spTree>
    <p:extLst>
      <p:ext uri="{BB962C8B-B14F-4D97-AF65-F5344CB8AC3E}">
        <p14:creationId xmlns:p14="http://schemas.microsoft.com/office/powerpoint/2010/main" val="2893713949"/>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English and French Colonies</a:t>
            </a:r>
            <a:r>
              <a:rPr lang="en-US" altLang="en-US" baseline="0" dirty="0" smtClean="0">
                <a:solidFill>
                  <a:schemeClr val="tx1"/>
                </a:solidFill>
                <a:latin typeface="Arial" pitchFamily="34" charset="0"/>
              </a:rPr>
              <a:t> </a:t>
            </a:r>
            <a:r>
              <a:rPr lang="en-US" altLang="en-US" dirty="0" smtClean="0">
                <a:solidFill>
                  <a:schemeClr val="tx1"/>
                </a:solidFill>
                <a:latin typeface="Arial" pitchFamily="34" charset="0"/>
              </a:rPr>
              <a:t>in North America</a:t>
            </a:r>
          </a:p>
        </p:txBody>
      </p:sp>
      <p:sp>
        <p:nvSpPr>
          <p:cNvPr id="24578" name="Rectangle 3"/>
          <p:cNvSpPr>
            <a:spLocks noGrp="1" noChangeArrowheads="1"/>
          </p:cNvSpPr>
          <p:nvPr>
            <p:ph type="body" idx="1"/>
          </p:nvPr>
        </p:nvSpPr>
        <p:spPr>
          <a:xfrm>
            <a:off x="685800" y="1752600"/>
            <a:ext cx="8305800" cy="4953000"/>
          </a:xfrm>
          <a:noFill/>
        </p:spPr>
        <p:txBody>
          <a:bodyPr/>
          <a:lstStyle/>
          <a:p>
            <a:pPr eaLnBrk="1" hangingPunct="1">
              <a:buFontTx/>
              <a:buChar char="•"/>
            </a:pPr>
            <a:r>
              <a:rPr lang="en-US" altLang="en-US" dirty="0" smtClean="0">
                <a:latin typeface="Arial" pitchFamily="34" charset="0"/>
              </a:rPr>
              <a:t>Early English Experiments</a:t>
            </a:r>
          </a:p>
          <a:p>
            <a:pPr eaLnBrk="1" hangingPunct="1">
              <a:buFontTx/>
              <a:buChar char="•"/>
            </a:pPr>
            <a:r>
              <a:rPr lang="en-US" altLang="en-US" dirty="0" smtClean="0">
                <a:latin typeface="Arial" pitchFamily="34" charset="0"/>
              </a:rPr>
              <a:t>The South</a:t>
            </a:r>
          </a:p>
          <a:p>
            <a:pPr marL="1085850" lvl="1" indent="-342900" eaLnBrk="1" hangingPunct="1">
              <a:buFontTx/>
              <a:buChar char="•"/>
            </a:pPr>
            <a:r>
              <a:rPr lang="en-US" altLang="en-US" dirty="0" smtClean="0">
                <a:latin typeface="Arial" pitchFamily="34" charset="0"/>
              </a:rPr>
              <a:t>Virginia Company: Jamestown</a:t>
            </a:r>
          </a:p>
          <a:p>
            <a:pPr marL="1085850" lvl="1" indent="-342900" eaLnBrk="1" hangingPunct="1">
              <a:buFontTx/>
              <a:buChar char="•"/>
            </a:pPr>
            <a:r>
              <a:rPr lang="en-US" altLang="en-US" dirty="0" smtClean="0">
                <a:latin typeface="Arial" pitchFamily="34" charset="0"/>
              </a:rPr>
              <a:t>Slave labor and plantation agriculture</a:t>
            </a:r>
          </a:p>
          <a:p>
            <a:pPr eaLnBrk="1" hangingPunct="1">
              <a:buFontTx/>
              <a:buChar char="•"/>
            </a:pPr>
            <a:r>
              <a:rPr lang="en-US" altLang="en-US" dirty="0" smtClean="0">
                <a:latin typeface="Arial" pitchFamily="34" charset="0"/>
              </a:rPr>
              <a:t>New England</a:t>
            </a:r>
          </a:p>
          <a:p>
            <a:pPr marL="1085850" lvl="1" indent="-342900" eaLnBrk="1" hangingPunct="1">
              <a:buFontTx/>
              <a:buChar char="•"/>
            </a:pPr>
            <a:r>
              <a:rPr lang="en-US" altLang="en-US" dirty="0" smtClean="0">
                <a:latin typeface="Arial" pitchFamily="34" charset="0"/>
              </a:rPr>
              <a:t>Massachusetts Bay Company</a:t>
            </a:r>
          </a:p>
          <a:p>
            <a:pPr marL="1085850" lvl="1" indent="-342900" eaLnBrk="1" hangingPunct="1">
              <a:buFontTx/>
              <a:buChar char="•"/>
            </a:pPr>
            <a:r>
              <a:rPr lang="en-US" altLang="en-US" dirty="0" smtClean="0">
                <a:latin typeface="Arial" pitchFamily="34" charset="0"/>
              </a:rPr>
              <a:t>Trade and diversification</a:t>
            </a:r>
          </a:p>
          <a:p>
            <a:pPr marL="1085850" lvl="1" indent="-342900" eaLnBrk="1" hangingPunct="1">
              <a:buFontTx/>
              <a:buChar char="•"/>
            </a:pPr>
            <a:r>
              <a:rPr lang="en-US" altLang="en-US" dirty="0" smtClean="0">
                <a:latin typeface="Arial" pitchFamily="34" charset="0"/>
              </a:rPr>
              <a:t>Boston and the Atlantic trade</a:t>
            </a:r>
          </a:p>
        </p:txBody>
      </p:sp>
    </p:spTree>
    <p:extLst>
      <p:ext uri="{BB962C8B-B14F-4D97-AF65-F5344CB8AC3E}">
        <p14:creationId xmlns:p14="http://schemas.microsoft.com/office/powerpoint/2010/main" val="2188535911"/>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685800" y="152400"/>
            <a:ext cx="7772400" cy="1447800"/>
          </a:xfrm>
        </p:spPr>
        <p:txBody>
          <a:bodyPr/>
          <a:lstStyle/>
          <a:p>
            <a:pPr eaLnBrk="1" hangingPunct="1"/>
            <a:r>
              <a:rPr lang="en-US" altLang="en-US" dirty="0" smtClean="0">
                <a:solidFill>
                  <a:schemeClr val="tx1"/>
                </a:solidFill>
                <a:latin typeface="Arial" pitchFamily="34" charset="0"/>
              </a:rPr>
              <a:t>English and French Colonies</a:t>
            </a:r>
            <a:r>
              <a:rPr lang="en-US" altLang="en-US" baseline="0" dirty="0" smtClean="0">
                <a:solidFill>
                  <a:schemeClr val="tx1"/>
                </a:solidFill>
                <a:latin typeface="Arial" pitchFamily="34" charset="0"/>
              </a:rPr>
              <a:t> </a:t>
            </a:r>
            <a:r>
              <a:rPr lang="en-US" altLang="en-US" dirty="0" smtClean="0">
                <a:solidFill>
                  <a:schemeClr val="tx1"/>
                </a:solidFill>
                <a:latin typeface="Arial" pitchFamily="34" charset="0"/>
              </a:rPr>
              <a:t>in North America </a:t>
            </a:r>
            <a:r>
              <a:rPr lang="en-US" altLang="en-US" sz="3600" dirty="0" smtClean="0">
                <a:solidFill>
                  <a:schemeClr val="tx1"/>
                </a:solidFill>
                <a:latin typeface="Arial" pitchFamily="34" charset="0"/>
              </a:rPr>
              <a:t>(continued)</a:t>
            </a:r>
            <a:endParaRPr lang="en-US" altLang="en-US" dirty="0" smtClean="0">
              <a:latin typeface="Arial" pitchFamily="34" charset="0"/>
            </a:endParaRPr>
          </a:p>
        </p:txBody>
      </p:sp>
      <p:sp>
        <p:nvSpPr>
          <p:cNvPr id="25602" name="Content Placeholder 2"/>
          <p:cNvSpPr>
            <a:spLocks noGrp="1"/>
          </p:cNvSpPr>
          <p:nvPr>
            <p:ph idx="1"/>
          </p:nvPr>
        </p:nvSpPr>
        <p:spPr>
          <a:xfrm>
            <a:off x="685800" y="1752600"/>
            <a:ext cx="7772400" cy="3539430"/>
          </a:xfrm>
        </p:spPr>
        <p:txBody>
          <a:bodyPr/>
          <a:lstStyle/>
          <a:p>
            <a:pPr marL="457200" indent="-457200" eaLnBrk="1" hangingPunct="1">
              <a:buFont typeface="Arial" panose="020B0604020202020204" pitchFamily="34" charset="0"/>
              <a:buChar char="•"/>
            </a:pPr>
            <a:r>
              <a:rPr lang="en-US" altLang="en-US" dirty="0" smtClean="0">
                <a:latin typeface="Arial" pitchFamily="34" charset="0"/>
              </a:rPr>
              <a:t>The Middle Atlantic Region</a:t>
            </a:r>
          </a:p>
          <a:p>
            <a:pPr lvl="1" eaLnBrk="1" hangingPunct="1">
              <a:buFontTx/>
              <a:buChar char="•"/>
            </a:pPr>
            <a:r>
              <a:rPr lang="en-US" altLang="en-US" dirty="0" smtClean="0">
                <a:latin typeface="Arial" pitchFamily="34" charset="0"/>
              </a:rPr>
              <a:t>Manhattan</a:t>
            </a:r>
          </a:p>
          <a:p>
            <a:pPr lvl="1" eaLnBrk="1" hangingPunct="1">
              <a:buFontTx/>
              <a:buChar char="•"/>
            </a:pPr>
            <a:r>
              <a:rPr lang="en-US" altLang="en-US" dirty="0" smtClean="0">
                <a:latin typeface="Arial" pitchFamily="34" charset="0"/>
              </a:rPr>
              <a:t>	Pennsylvania</a:t>
            </a:r>
          </a:p>
          <a:p>
            <a:pPr marL="457200" indent="-457200" eaLnBrk="1" hangingPunct="1">
              <a:buFont typeface="Arial" panose="020B0604020202020204" pitchFamily="34" charset="0"/>
              <a:buChar char="•"/>
            </a:pPr>
            <a:r>
              <a:rPr lang="en-US" altLang="en-US" dirty="0" smtClean="0">
                <a:latin typeface="Arial" pitchFamily="34" charset="0"/>
              </a:rPr>
              <a:t>French America</a:t>
            </a:r>
          </a:p>
          <a:p>
            <a:pPr lvl="1" eaLnBrk="1" hangingPunct="1">
              <a:buFontTx/>
              <a:buChar char="•"/>
            </a:pPr>
            <a:r>
              <a:rPr lang="en-US" altLang="en-US" dirty="0" smtClean="0">
                <a:latin typeface="Arial" pitchFamily="34" charset="0"/>
              </a:rPr>
              <a:t>	Natural resource extraction: fur trade</a:t>
            </a:r>
          </a:p>
          <a:p>
            <a:pPr lvl="1" eaLnBrk="1" hangingPunct="1">
              <a:buFontTx/>
              <a:buChar char="•"/>
            </a:pPr>
            <a:r>
              <a:rPr lang="en-US" altLang="en-US" dirty="0" smtClean="0">
                <a:latin typeface="Arial" pitchFamily="34" charset="0"/>
              </a:rPr>
              <a:t>	Catholicism and missionaries</a:t>
            </a:r>
          </a:p>
        </p:txBody>
      </p:sp>
    </p:spTree>
    <p:extLst>
      <p:ext uri="{BB962C8B-B14F-4D97-AF65-F5344CB8AC3E}">
        <p14:creationId xmlns:p14="http://schemas.microsoft.com/office/powerpoint/2010/main" val="65003415"/>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381000"/>
            <a:ext cx="8636000" cy="892552"/>
          </a:xfrm>
        </p:spPr>
        <p:txBody>
          <a:bodyPr/>
          <a:lstStyle/>
          <a:p>
            <a:r>
              <a:rPr lang="en-US" altLang="en-US" sz="2600" dirty="0" smtClean="0"/>
              <a:t>The Home of Sir William Johnson, British Superintendent for Indian Affairs, Northern District</a:t>
            </a:r>
            <a:endParaRPr lang="en-US" sz="2600" dirty="0"/>
          </a:p>
        </p:txBody>
      </p:sp>
      <p:pic>
        <p:nvPicPr>
          <p:cNvPr id="26625" name="Picture 1" descr="The Home of Sir William Johnson, British Superintendent for Indian Affairs, Northern District. As the colonial era drew to a close, the British attempted to limit the cost of colonial defense by negotiating land settlements with native peoples, but the growing tide of western migration doomed these agreements. William Johnson (1715–1774) maintained a fragile peace along the northern frontier by building strong personal relations with influential leaders of the Mohawk and other members of the Iroquois Confederacy. His home in present-day Johnstown, New York, shows the mixed nature of the frontier—the relative opulence of the main house offset by the two defensive blockhouses built for protecti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349176"/>
            <a:ext cx="8636000"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smtClean="0"/>
              <a:t> p483</a:t>
            </a:r>
          </a:p>
        </p:txBody>
      </p:sp>
    </p:spTree>
    <p:extLst>
      <p:ext uri="{BB962C8B-B14F-4D97-AF65-F5344CB8AC3E}">
        <p14:creationId xmlns:p14="http://schemas.microsoft.com/office/powerpoint/2010/main" val="742939641"/>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432800" cy="492443"/>
          </a:xfrm>
        </p:spPr>
        <p:txBody>
          <a:bodyPr/>
          <a:lstStyle/>
          <a:p>
            <a:r>
              <a:rPr lang="en-US" altLang="en-US" sz="2600" dirty="0" smtClean="0"/>
              <a:t>Canadian Fur Traders</a:t>
            </a:r>
            <a:endParaRPr lang="en-US" sz="2600" dirty="0"/>
          </a:p>
        </p:txBody>
      </p:sp>
      <p:pic>
        <p:nvPicPr>
          <p:cNvPr id="28673" name="Picture 1" descr="Canadian Fur Traders. The fur trade provided the economic foundation of early Canadian settlement. Fur traders were cultural intermediaries. They brought European technologies and products like firearms and machine-made textiles to native peoples and native technologies and products like canoes and furs to European settlers. This canoe with sixteen paddlers was adapted from the native craft by fur traders to transport large cargo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04800" y="533400"/>
            <a:ext cx="8432800" cy="603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p484</a:t>
            </a:r>
          </a:p>
        </p:txBody>
      </p:sp>
    </p:spTree>
    <p:extLst>
      <p:ext uri="{BB962C8B-B14F-4D97-AF65-F5344CB8AC3E}">
        <p14:creationId xmlns:p14="http://schemas.microsoft.com/office/powerpoint/2010/main" val="1399407835"/>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63388" y="0"/>
            <a:ext cx="7772400" cy="892552"/>
          </a:xfrm>
        </p:spPr>
        <p:txBody>
          <a:bodyPr/>
          <a:lstStyle/>
          <a:p>
            <a:r>
              <a:rPr lang="en-US" altLang="en-US" sz="2600" dirty="0" smtClean="0"/>
              <a:t>European Claims in North America, 1755–1763, before the French and Indian War</a:t>
            </a:r>
            <a:endParaRPr lang="en-US" sz="2600" dirty="0"/>
          </a:p>
        </p:txBody>
      </p:sp>
      <p:pic>
        <p:nvPicPr>
          <p:cNvPr id="30721" name="Picture 1" descr="Map 18.2: European Claims in North America, 1755–1763. The results of the French and Indian War dramatically altered the map of North America. France’s losses precipitated conflicts between Amerindian peoples and the rapidly expanding population of the British colonies. This map shows North and South America with British, French, Spanish, and Russian territorial claims marked."/>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914400"/>
            <a:ext cx="4557806"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81001"/>
            <a:ext cx="1219200" cy="276999"/>
          </a:xfrm>
        </p:spPr>
        <p:txBody>
          <a:bodyPr/>
          <a:lstStyle/>
          <a:p>
            <a:r>
              <a:rPr lang="en-US" altLang="en-US" sz="1200" b="1" dirty="0" smtClean="0"/>
              <a:t>Map 17.2 p485</a:t>
            </a:r>
          </a:p>
        </p:txBody>
      </p:sp>
    </p:spTree>
    <p:extLst>
      <p:ext uri="{BB962C8B-B14F-4D97-AF65-F5344CB8AC3E}">
        <p14:creationId xmlns:p14="http://schemas.microsoft.com/office/powerpoint/2010/main" val="3284078867"/>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892552"/>
          </a:xfrm>
        </p:spPr>
        <p:txBody>
          <a:bodyPr/>
          <a:lstStyle/>
          <a:p>
            <a:r>
              <a:rPr lang="en-US" altLang="en-US" sz="2600" dirty="0" smtClean="0"/>
              <a:t>European Claims in North America, 1755–1763, after the French and Indian War</a:t>
            </a:r>
            <a:endParaRPr lang="en-US" sz="2600" dirty="0"/>
          </a:p>
        </p:txBody>
      </p:sp>
      <p:pic>
        <p:nvPicPr>
          <p:cNvPr id="32769" name="Picture 1" descr="Map 18.2: European Claims in North America, 1755–1763. The same map from the previous slide, showing territorial claims by the British, French, Spanish, and Russian and how they have changed. The Proclamation line of 1763 and several major cities have been added."/>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1004500"/>
            <a:ext cx="47244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53200"/>
            <a:ext cx="1231232" cy="300789"/>
          </a:xfrm>
        </p:spPr>
        <p:txBody>
          <a:bodyPr/>
          <a:lstStyle/>
          <a:p>
            <a:r>
              <a:rPr lang="en-US" altLang="en-US" sz="1200" b="1" dirty="0" smtClean="0"/>
              <a:t>Map 17.2 p485</a:t>
            </a:r>
          </a:p>
        </p:txBody>
      </p:sp>
    </p:spTree>
    <p:extLst>
      <p:ext uri="{BB962C8B-B14F-4D97-AF65-F5344CB8AC3E}">
        <p14:creationId xmlns:p14="http://schemas.microsoft.com/office/powerpoint/2010/main" val="2243871112"/>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a:xfrm>
            <a:off x="685800" y="152400"/>
            <a:ext cx="7772400" cy="1447800"/>
          </a:xfrm>
          <a:noFill/>
        </p:spPr>
        <p:txBody>
          <a:bodyPr/>
          <a:lstStyle/>
          <a:p>
            <a:pPr eaLnBrk="1" hangingPunct="1"/>
            <a:r>
              <a:rPr lang="en-US" altLang="en-US" dirty="0" smtClean="0">
                <a:solidFill>
                  <a:schemeClr val="tx1"/>
                </a:solidFill>
                <a:latin typeface="Arial" pitchFamily="34" charset="0"/>
              </a:rPr>
              <a:t>Colonial Expansion and Conflict</a:t>
            </a:r>
          </a:p>
        </p:txBody>
      </p:sp>
      <p:sp>
        <p:nvSpPr>
          <p:cNvPr id="34818" name="Rectangle 3"/>
          <p:cNvSpPr>
            <a:spLocks noGrp="1" noChangeArrowheads="1"/>
          </p:cNvSpPr>
          <p:nvPr>
            <p:ph type="body" idx="1"/>
          </p:nvPr>
        </p:nvSpPr>
        <p:spPr>
          <a:xfrm>
            <a:off x="685800" y="1752600"/>
            <a:ext cx="6629400" cy="4918075"/>
          </a:xfrm>
          <a:noFill/>
        </p:spPr>
        <p:txBody>
          <a:bodyPr/>
          <a:lstStyle/>
          <a:p>
            <a:pPr eaLnBrk="1" hangingPunct="1">
              <a:buFontTx/>
              <a:buChar char="•"/>
            </a:pPr>
            <a:r>
              <a:rPr lang="en-US" altLang="en-US" dirty="0" smtClean="0">
                <a:latin typeface="Arial" pitchFamily="34" charset="0"/>
              </a:rPr>
              <a:t>Imperial Reform in Spanish America and Brazil</a:t>
            </a:r>
          </a:p>
          <a:p>
            <a:pPr marL="1085850" lvl="1" indent="-342900" eaLnBrk="1" hangingPunct="1">
              <a:buFontTx/>
              <a:buChar char="•"/>
            </a:pPr>
            <a:r>
              <a:rPr lang="en-US" altLang="en-US" dirty="0" smtClean="0">
                <a:latin typeface="Arial" pitchFamily="34" charset="0"/>
              </a:rPr>
              <a:t>Bourbon reforms and economic growth</a:t>
            </a:r>
          </a:p>
          <a:p>
            <a:pPr eaLnBrk="1" hangingPunct="1">
              <a:buFontTx/>
              <a:buChar char="•"/>
            </a:pPr>
            <a:r>
              <a:rPr lang="en-US" altLang="en-US" dirty="0" smtClean="0">
                <a:latin typeface="Arial" pitchFamily="34" charset="0"/>
              </a:rPr>
              <a:t>Reform and Reorganization in British America</a:t>
            </a:r>
          </a:p>
          <a:p>
            <a:pPr marL="1085850" lvl="1" indent="-342900" eaLnBrk="1" hangingPunct="1">
              <a:buFontTx/>
              <a:buChar char="•"/>
            </a:pPr>
            <a:r>
              <a:rPr lang="en-US" altLang="en-US" dirty="0" smtClean="0">
                <a:latin typeface="Arial" pitchFamily="34" charset="0"/>
              </a:rPr>
              <a:t>Reassertion of imperial control</a:t>
            </a:r>
          </a:p>
          <a:p>
            <a:pPr marL="1085850" lvl="1" indent="-342900" eaLnBrk="1" hangingPunct="1">
              <a:buFontTx/>
              <a:buChar char="•"/>
            </a:pPr>
            <a:r>
              <a:rPr lang="en-US" altLang="en-US" dirty="0" smtClean="0">
                <a:latin typeface="Arial" pitchFamily="34" charset="0"/>
              </a:rPr>
              <a:t>Navigation Acts</a:t>
            </a:r>
          </a:p>
        </p:txBody>
      </p:sp>
    </p:spTree>
    <p:extLst>
      <p:ext uri="{BB962C8B-B14F-4D97-AF65-F5344CB8AC3E}">
        <p14:creationId xmlns:p14="http://schemas.microsoft.com/office/powerpoint/2010/main" val="714254939"/>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30518" y="-12032"/>
            <a:ext cx="7823200" cy="892552"/>
          </a:xfrm>
        </p:spPr>
        <p:txBody>
          <a:bodyPr/>
          <a:lstStyle/>
          <a:p>
            <a:r>
              <a:rPr lang="en-US" altLang="en-US" sz="2600" dirty="0" smtClean="0"/>
              <a:t>Choctaw Village in Louisiana at Time of French Colonial Rule</a:t>
            </a:r>
            <a:endParaRPr lang="en-US" sz="2600" dirty="0"/>
          </a:p>
        </p:txBody>
      </p:sp>
      <p:pic>
        <p:nvPicPr>
          <p:cNvPr id="5121" name="Picture 1" descr="Choctaw Village in Louisiana at Time of French Colonial Rule. This scene of village life illustrates the integration of the Choctaw in the colonial economy. The painting places a young African slave and European trade goods in a scene where the Choctaw pursue traditional task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38200"/>
            <a:ext cx="86360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3718" y="6581001"/>
            <a:ext cx="685800" cy="276999"/>
          </a:xfrm>
        </p:spPr>
        <p:txBody>
          <a:bodyPr/>
          <a:lstStyle/>
          <a:p>
            <a:r>
              <a:rPr lang="en-US" altLang="en-US" sz="1200" b="1" dirty="0" smtClean="0"/>
              <a:t> p464</a:t>
            </a:r>
          </a:p>
        </p:txBody>
      </p:sp>
    </p:spTree>
    <p:extLst>
      <p:ext uri="{BB962C8B-B14F-4D97-AF65-F5344CB8AC3E}">
        <p14:creationId xmlns:p14="http://schemas.microsoft.com/office/powerpoint/2010/main" val="62456437"/>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63956"/>
            <a:ext cx="8636000" cy="492443"/>
          </a:xfrm>
        </p:spPr>
        <p:txBody>
          <a:bodyPr/>
          <a:lstStyle/>
          <a:p>
            <a:r>
              <a:rPr lang="en-US" altLang="en-US" sz="2600" dirty="0" smtClean="0"/>
              <a:t>Market in Rio de Janeiro</a:t>
            </a:r>
            <a:endParaRPr lang="en-US" sz="2600" dirty="0"/>
          </a:p>
        </p:txBody>
      </p:sp>
      <p:pic>
        <p:nvPicPr>
          <p:cNvPr id="35841" name="Picture 1" descr="Market in Rio de Janeiro. In many of the cities of colonial Latin America, female slaves and black free women dominated retail markets. In this scene from late colonial Brazil, Afro-Brazilian women sell a variety of foods and craft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609600"/>
            <a:ext cx="8636000"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p487</a:t>
            </a:r>
          </a:p>
        </p:txBody>
      </p:sp>
    </p:spTree>
    <p:extLst>
      <p:ext uri="{BB962C8B-B14F-4D97-AF65-F5344CB8AC3E}">
        <p14:creationId xmlns:p14="http://schemas.microsoft.com/office/powerpoint/2010/main" val="777212952"/>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title"/>
          </p:nvPr>
        </p:nvSpPr>
        <p:spPr/>
        <p:txBody>
          <a:bodyPr/>
          <a:lstStyle/>
          <a:p>
            <a:pPr eaLnBrk="1" hangingPunct="1"/>
            <a:r>
              <a:rPr lang="en-US" altLang="en-US" smtClean="0">
                <a:solidFill>
                  <a:schemeClr val="tx1"/>
                </a:solidFill>
                <a:latin typeface="Arial" pitchFamily="34" charset="0"/>
              </a:rPr>
              <a:t>The Columbian Exchange</a:t>
            </a:r>
          </a:p>
        </p:txBody>
      </p:sp>
      <p:sp>
        <p:nvSpPr>
          <p:cNvPr id="7170" name="Rectangle 3"/>
          <p:cNvSpPr>
            <a:spLocks noGrp="1" noChangeArrowheads="1"/>
          </p:cNvSpPr>
          <p:nvPr>
            <p:ph type="body" idx="1"/>
          </p:nvPr>
        </p:nvSpPr>
        <p:spPr>
          <a:xfrm>
            <a:off x="685800" y="1752600"/>
            <a:ext cx="7772400" cy="4475163"/>
          </a:xfrm>
          <a:noFill/>
        </p:spPr>
        <p:txBody>
          <a:bodyPr/>
          <a:lstStyle/>
          <a:p>
            <a:pPr eaLnBrk="1" hangingPunct="1">
              <a:buFontTx/>
              <a:buChar char="•"/>
            </a:pPr>
            <a:r>
              <a:rPr lang="en-US" altLang="en-US" dirty="0" smtClean="0">
                <a:latin typeface="Arial" pitchFamily="34" charset="0"/>
              </a:rPr>
              <a:t>Demographic Changes</a:t>
            </a:r>
          </a:p>
          <a:p>
            <a:pPr marL="1085850" lvl="1" indent="-342900" eaLnBrk="1" hangingPunct="1">
              <a:buFontTx/>
              <a:buChar char="•"/>
            </a:pPr>
            <a:r>
              <a:rPr lang="en-US" altLang="en-US" dirty="0" smtClean="0">
                <a:latin typeface="Arial" pitchFamily="34" charset="0"/>
              </a:rPr>
              <a:t>Disease: smallpox, typhus, influenza</a:t>
            </a:r>
          </a:p>
          <a:p>
            <a:pPr marL="1085850" lvl="1" indent="-342900" eaLnBrk="1" hangingPunct="1">
              <a:buFontTx/>
              <a:buChar char="•"/>
            </a:pPr>
            <a:r>
              <a:rPr lang="en-US" altLang="en-US" dirty="0" smtClean="0">
                <a:latin typeface="Arial" pitchFamily="34" charset="0"/>
              </a:rPr>
              <a:t>Depopulation of native America</a:t>
            </a:r>
          </a:p>
          <a:p>
            <a:pPr eaLnBrk="1" hangingPunct="1">
              <a:buFontTx/>
              <a:buChar char="•"/>
            </a:pPr>
            <a:r>
              <a:rPr lang="en-US" altLang="en-US" dirty="0" smtClean="0">
                <a:latin typeface="Arial" pitchFamily="34" charset="0"/>
              </a:rPr>
              <a:t>Transfer of Plants and Animals</a:t>
            </a:r>
          </a:p>
          <a:p>
            <a:pPr marL="1085850" lvl="1" indent="-342900" eaLnBrk="1" hangingPunct="1">
              <a:buFontTx/>
              <a:buChar char="•"/>
            </a:pPr>
            <a:r>
              <a:rPr lang="en-US" altLang="en-US" dirty="0" smtClean="0">
                <a:latin typeface="Arial" pitchFamily="34" charset="0"/>
              </a:rPr>
              <a:t>Exchanges east and west</a:t>
            </a:r>
          </a:p>
          <a:p>
            <a:pPr marL="1485900" lvl="2" indent="-342900" eaLnBrk="1" hangingPunct="1"/>
            <a:r>
              <a:rPr lang="en-US" altLang="en-US" dirty="0" smtClean="0">
                <a:latin typeface="Arial" pitchFamily="34" charset="0"/>
              </a:rPr>
              <a:t>East: maize, tobacco, potatoes</a:t>
            </a:r>
          </a:p>
          <a:p>
            <a:pPr marL="1485900" lvl="2" indent="-342900" eaLnBrk="1" hangingPunct="1"/>
            <a:r>
              <a:rPr lang="en-US" altLang="en-US" dirty="0" smtClean="0">
                <a:latin typeface="Arial" pitchFamily="34" charset="0"/>
              </a:rPr>
              <a:t>West: livestock (cattle, horses)</a:t>
            </a:r>
          </a:p>
        </p:txBody>
      </p:sp>
    </p:spTree>
    <p:extLst>
      <p:ext uri="{BB962C8B-B14F-4D97-AF65-F5344CB8AC3E}">
        <p14:creationId xmlns:p14="http://schemas.microsoft.com/office/powerpoint/2010/main" val="1514474775"/>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44818" y="0"/>
            <a:ext cx="7772400" cy="492443"/>
          </a:xfrm>
        </p:spPr>
        <p:txBody>
          <a:bodyPr/>
          <a:lstStyle/>
          <a:p>
            <a:r>
              <a:rPr lang="en-US" sz="2600" dirty="0" smtClean="0"/>
              <a:t>Chronology from 1500-1700</a:t>
            </a:r>
            <a:endParaRPr lang="en-US" sz="2600" dirty="0"/>
          </a:p>
        </p:txBody>
      </p:sp>
      <p:sp>
        <p:nvSpPr>
          <p:cNvPr id="3" name="Content Placeholder 2"/>
          <p:cNvSpPr>
            <a:spLocks noGrp="1"/>
          </p:cNvSpPr>
          <p:nvPr>
            <p:ph idx="1"/>
          </p:nvPr>
        </p:nvSpPr>
        <p:spPr>
          <a:xfrm>
            <a:off x="8534400" y="6608482"/>
            <a:ext cx="609600" cy="276999"/>
          </a:xfrm>
        </p:spPr>
        <p:txBody>
          <a:bodyPr/>
          <a:lstStyle/>
          <a:p>
            <a:r>
              <a:rPr lang="en-US" altLang="en-US" sz="1200" b="1" dirty="0" smtClean="0"/>
              <a:t> p467</a:t>
            </a:r>
          </a:p>
        </p:txBody>
      </p:sp>
      <p:graphicFrame>
        <p:nvGraphicFramePr>
          <p:cNvPr id="4" name="Table 3"/>
          <p:cNvGraphicFramePr>
            <a:graphicFrameLocks noGrp="1"/>
          </p:cNvGraphicFramePr>
          <p:nvPr>
            <p:extLst/>
          </p:nvPr>
        </p:nvGraphicFramePr>
        <p:xfrm>
          <a:off x="152401" y="533399"/>
          <a:ext cx="8915400" cy="6096000"/>
        </p:xfrm>
        <a:graphic>
          <a:graphicData uri="http://schemas.openxmlformats.org/drawingml/2006/table">
            <a:tbl>
              <a:tblPr firstRow="1" bandRow="1">
                <a:tableStyleId>{5C22544A-7EE6-4342-B048-85BDC9FD1C3A}</a:tableStyleId>
              </a:tblPr>
              <a:tblGrid>
                <a:gridCol w="476969"/>
                <a:gridCol w="2165086"/>
                <a:gridCol w="2054130"/>
                <a:gridCol w="2075024"/>
                <a:gridCol w="2144191"/>
              </a:tblGrid>
              <a:tr h="361816">
                <a:tc>
                  <a:txBody>
                    <a:bodyPr/>
                    <a:lstStyle/>
                    <a:p>
                      <a:pPr marL="0" marR="0">
                        <a:spcBef>
                          <a:spcPts val="0"/>
                        </a:spcBef>
                        <a:spcAft>
                          <a:spcPts val="0"/>
                        </a:spcAft>
                      </a:pPr>
                      <a:r>
                        <a:rPr lang="en-US" sz="1100" dirty="0">
                          <a:solidFill>
                            <a:schemeClr val="accent1"/>
                          </a:solidFill>
                          <a:effectLst/>
                          <a:latin typeface="Calibri" panose="020F0502020204030204" pitchFamily="34" charset="0"/>
                        </a:rPr>
                        <a:t> </a:t>
                      </a:r>
                      <a:r>
                        <a:rPr lang="en-US" sz="1100" dirty="0" smtClean="0">
                          <a:solidFill>
                            <a:schemeClr val="accent1"/>
                          </a:solidFill>
                          <a:effectLst/>
                          <a:latin typeface="Calibri" panose="020F0502020204030204" pitchFamily="34" charset="0"/>
                        </a:rPr>
                        <a:t>Empty cell</a:t>
                      </a:r>
                      <a:endParaRPr lang="en-US" sz="1100" dirty="0">
                        <a:solidFill>
                          <a:schemeClr val="accent1"/>
                        </a:solidFill>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r>
                        <a:rPr lang="en-US" sz="1100" dirty="0">
                          <a:effectLst/>
                          <a:latin typeface="Calibri" panose="020F0502020204030204" pitchFamily="34" charset="0"/>
                        </a:rPr>
                        <a:t>Spanish America</a:t>
                      </a:r>
                      <a:endParaRPr lang="en-US" sz="1100"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r>
                        <a:rPr lang="en-US" sz="1100" dirty="0">
                          <a:effectLst/>
                          <a:latin typeface="Calibri" panose="020F0502020204030204" pitchFamily="34" charset="0"/>
                        </a:rPr>
                        <a:t>Brazil</a:t>
                      </a:r>
                      <a:endParaRPr lang="en-US" sz="1100"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r>
                        <a:rPr lang="en-US" sz="1100" dirty="0">
                          <a:effectLst/>
                          <a:latin typeface="Calibri" panose="020F0502020204030204" pitchFamily="34" charset="0"/>
                        </a:rPr>
                        <a:t>British America</a:t>
                      </a:r>
                      <a:endParaRPr lang="en-US" sz="1100"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r>
                        <a:rPr lang="en-US" sz="1100" dirty="0">
                          <a:effectLst/>
                          <a:latin typeface="Calibri" panose="020F0502020204030204" pitchFamily="34" charset="0"/>
                        </a:rPr>
                        <a:t>French America</a:t>
                      </a:r>
                      <a:endParaRPr lang="en-US" sz="1100" dirty="0">
                        <a:effectLst/>
                        <a:latin typeface="Calibri" panose="020F0502020204030204" pitchFamily="34" charset="0"/>
                        <a:ea typeface="MS Mincho"/>
                        <a:cs typeface="Times New Roman"/>
                      </a:endParaRPr>
                    </a:p>
                  </a:txBody>
                  <a:tcPr marL="29356" marR="29356" marT="0" marB="0"/>
                </a:tc>
              </a:tr>
              <a:tr h="2279386">
                <a:tc>
                  <a:txBody>
                    <a:bodyPr/>
                    <a:lstStyle/>
                    <a:p>
                      <a:pPr marL="0" marR="0">
                        <a:spcBef>
                          <a:spcPts val="0"/>
                        </a:spcBef>
                        <a:spcAft>
                          <a:spcPts val="0"/>
                        </a:spcAft>
                      </a:pPr>
                      <a:r>
                        <a:rPr lang="en-US" sz="1100" b="1" dirty="0">
                          <a:effectLst/>
                          <a:latin typeface="Calibri" panose="020F0502020204030204" pitchFamily="34" charset="0"/>
                        </a:rPr>
                        <a:t>1500</a:t>
                      </a:r>
                      <a:endParaRPr lang="en-US" sz="1100" b="1"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r>
                        <a:rPr lang="en-US" sz="1100" dirty="0">
                          <a:effectLst/>
                          <a:latin typeface="Calibri" panose="020F0502020204030204" pitchFamily="34" charset="0"/>
                        </a:rPr>
                        <a:t>1518 Smallpox arrives </a:t>
                      </a:r>
                      <a:r>
                        <a:rPr lang="en-US" sz="1100" dirty="0" smtClean="0">
                          <a:effectLst/>
                          <a:latin typeface="Calibri" panose="020F0502020204030204" pitchFamily="34" charset="0"/>
                        </a:rPr>
                        <a:t>in Caribbean </a:t>
                      </a:r>
                    </a:p>
                    <a:p>
                      <a:pPr marL="0" marR="0">
                        <a:spcBef>
                          <a:spcPts val="0"/>
                        </a:spcBef>
                        <a:spcAft>
                          <a:spcPts val="0"/>
                        </a:spcAft>
                      </a:pPr>
                      <a:r>
                        <a:rPr lang="en-US" sz="1100" dirty="0" smtClean="0">
                          <a:effectLst/>
                          <a:latin typeface="Calibri" panose="020F0502020204030204" pitchFamily="34" charset="0"/>
                        </a:rPr>
                        <a:t>1535 </a:t>
                      </a:r>
                      <a:r>
                        <a:rPr lang="en-US" sz="1100" dirty="0">
                          <a:effectLst/>
                          <a:latin typeface="Calibri" panose="020F0502020204030204" pitchFamily="34" charset="0"/>
                        </a:rPr>
                        <a:t>Creation of Viceroyalty </a:t>
                      </a:r>
                      <a:r>
                        <a:rPr lang="en-US" sz="1100" dirty="0" smtClean="0">
                          <a:effectLst/>
                          <a:latin typeface="Calibri" panose="020F0502020204030204" pitchFamily="34" charset="0"/>
                        </a:rPr>
                        <a:t>of New </a:t>
                      </a:r>
                      <a:r>
                        <a:rPr lang="en-US" sz="1100" dirty="0">
                          <a:effectLst/>
                          <a:latin typeface="Calibri" panose="020F0502020204030204" pitchFamily="34" charset="0"/>
                        </a:rPr>
                        <a:t>Spain </a:t>
                      </a: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1540s </a:t>
                      </a:r>
                      <a:r>
                        <a:rPr lang="en-US" sz="1100" dirty="0">
                          <a:effectLst/>
                          <a:latin typeface="Calibri" panose="020F0502020204030204" pitchFamily="34" charset="0"/>
                        </a:rPr>
                        <a:t>Creation of </a:t>
                      </a:r>
                      <a:r>
                        <a:rPr lang="en-US" sz="1100" dirty="0" smtClean="0">
                          <a:effectLst/>
                          <a:latin typeface="Calibri" panose="020F0502020204030204" pitchFamily="34" charset="0"/>
                        </a:rPr>
                        <a:t>Viceroyalty of </a:t>
                      </a:r>
                      <a:r>
                        <a:rPr lang="en-US" sz="1100" dirty="0">
                          <a:effectLst/>
                          <a:latin typeface="Calibri" panose="020F0502020204030204" pitchFamily="34" charset="0"/>
                        </a:rPr>
                        <a:t>Peru </a:t>
                      </a: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1542 </a:t>
                      </a:r>
                      <a:r>
                        <a:rPr lang="en-US" sz="1100" dirty="0">
                          <a:effectLst/>
                          <a:latin typeface="Calibri" panose="020F0502020204030204" pitchFamily="34" charset="0"/>
                        </a:rPr>
                        <a:t>New Laws </a:t>
                      </a:r>
                      <a:r>
                        <a:rPr lang="en-US" sz="1100" dirty="0" smtClean="0">
                          <a:effectLst/>
                          <a:latin typeface="Calibri" panose="020F0502020204030204" pitchFamily="34" charset="0"/>
                        </a:rPr>
                        <a:t>attempt to improve </a:t>
                      </a:r>
                      <a:r>
                        <a:rPr lang="en-US" sz="1100" dirty="0">
                          <a:effectLst/>
                          <a:latin typeface="Calibri" panose="020F0502020204030204" pitchFamily="34" charset="0"/>
                        </a:rPr>
                        <a:t>treatment </a:t>
                      </a:r>
                      <a:r>
                        <a:rPr lang="en-US" sz="1100" dirty="0" smtClean="0">
                          <a:effectLst/>
                          <a:latin typeface="Calibri" panose="020F0502020204030204" pitchFamily="34" charset="0"/>
                        </a:rPr>
                        <a:t>of Amerindians </a:t>
                      </a:r>
                    </a:p>
                    <a:p>
                      <a:pPr marL="0" marR="0">
                        <a:spcBef>
                          <a:spcPts val="0"/>
                        </a:spcBef>
                        <a:spcAft>
                          <a:spcPts val="0"/>
                        </a:spcAft>
                      </a:pPr>
                      <a:r>
                        <a:rPr lang="en-US" sz="1100" dirty="0" smtClean="0">
                          <a:effectLst/>
                          <a:latin typeface="Calibri" panose="020F0502020204030204" pitchFamily="34" charset="0"/>
                        </a:rPr>
                        <a:t>1545 </a:t>
                      </a:r>
                      <a:r>
                        <a:rPr lang="en-US" sz="1100" dirty="0">
                          <a:effectLst/>
                          <a:latin typeface="Calibri" panose="020F0502020204030204" pitchFamily="34" charset="0"/>
                        </a:rPr>
                        <a:t>Silver discovered </a:t>
                      </a:r>
                      <a:r>
                        <a:rPr lang="en-US" sz="1100" dirty="0" smtClean="0">
                          <a:effectLst/>
                          <a:latin typeface="Calibri" panose="020F0502020204030204" pitchFamily="34" charset="0"/>
                        </a:rPr>
                        <a:t>at Potosi</a:t>
                      </a:r>
                      <a:r>
                        <a:rPr lang="en-US" sz="1100" dirty="0">
                          <a:effectLst/>
                          <a:latin typeface="Calibri" panose="020F0502020204030204" pitchFamily="34" charset="0"/>
                        </a:rPr>
                        <a:t>, Bolivia</a:t>
                      </a:r>
                      <a:endParaRPr lang="en-US" sz="1100"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1530s </a:t>
                      </a:r>
                      <a:r>
                        <a:rPr lang="en-US" sz="1100" dirty="0">
                          <a:effectLst/>
                          <a:latin typeface="Calibri" panose="020F0502020204030204" pitchFamily="34" charset="0"/>
                        </a:rPr>
                        <a:t>Sugar </a:t>
                      </a:r>
                      <a:r>
                        <a:rPr lang="en-US" sz="1100" dirty="0" smtClean="0">
                          <a:effectLst/>
                          <a:latin typeface="Calibri" panose="020F0502020204030204" pitchFamily="34" charset="0"/>
                        </a:rPr>
                        <a:t>agriculture</a:t>
                      </a:r>
                      <a:r>
                        <a:rPr lang="en-US" sz="1100" baseline="0" dirty="0" smtClean="0">
                          <a:effectLst/>
                          <a:latin typeface="Calibri" panose="020F0502020204030204" pitchFamily="34" charset="0"/>
                        </a:rPr>
                        <a:t> </a:t>
                      </a:r>
                      <a:r>
                        <a:rPr lang="en-US" sz="1100" dirty="0" smtClean="0">
                          <a:effectLst/>
                          <a:latin typeface="Calibri" panose="020F0502020204030204" pitchFamily="34" charset="0"/>
                        </a:rPr>
                        <a:t>introduced</a:t>
                      </a:r>
                      <a:endParaRPr lang="en-US" sz="1100" dirty="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1540-1600 </a:t>
                      </a:r>
                      <a:r>
                        <a:rPr lang="en-US" sz="1100" dirty="0">
                          <a:effectLst/>
                          <a:latin typeface="Calibri" panose="020F0502020204030204" pitchFamily="34" charset="0"/>
                        </a:rPr>
                        <a:t>Era of Amerindian</a:t>
                      </a:r>
                    </a:p>
                    <a:p>
                      <a:pPr marL="0" marR="0">
                        <a:spcBef>
                          <a:spcPts val="0"/>
                        </a:spcBef>
                        <a:spcAft>
                          <a:spcPts val="0"/>
                        </a:spcAft>
                      </a:pPr>
                      <a:r>
                        <a:rPr lang="en-US" sz="1100" dirty="0">
                          <a:effectLst/>
                          <a:latin typeface="Calibri" panose="020F0502020204030204" pitchFamily="34" charset="0"/>
                        </a:rPr>
                        <a:t>slavery </a:t>
                      </a: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After </a:t>
                      </a:r>
                      <a:r>
                        <a:rPr lang="en-US" sz="1100" dirty="0">
                          <a:effectLst/>
                          <a:latin typeface="Calibri" panose="020F0502020204030204" pitchFamily="34" charset="0"/>
                        </a:rPr>
                        <a:t>1540 Sugar begins </a:t>
                      </a:r>
                      <a:r>
                        <a:rPr lang="en-US" sz="1100" dirty="0" smtClean="0">
                          <a:effectLst/>
                          <a:latin typeface="Calibri" panose="020F0502020204030204" pitchFamily="34" charset="0"/>
                        </a:rPr>
                        <a:t>to dominate </a:t>
                      </a:r>
                      <a:r>
                        <a:rPr lang="en-US" sz="1100" dirty="0">
                          <a:effectLst/>
                          <a:latin typeface="Calibri" panose="020F0502020204030204" pitchFamily="34" charset="0"/>
                        </a:rPr>
                        <a:t>the economy</a:t>
                      </a:r>
                      <a:endParaRPr lang="en-US" sz="1100"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r>
                        <a:rPr lang="en-US" sz="1100" dirty="0" smtClean="0">
                          <a:solidFill>
                            <a:srgbClr val="E7F4F5"/>
                          </a:solidFill>
                          <a:effectLst/>
                          <a:latin typeface="Calibri" panose="020F0502020204030204" pitchFamily="34" charset="0"/>
                        </a:rPr>
                        <a:t>Empty cell</a:t>
                      </a:r>
                      <a:endParaRPr lang="en-US" sz="1100" dirty="0">
                        <a:solidFill>
                          <a:srgbClr val="E7F4F5"/>
                        </a:solidFill>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1534-1542 </a:t>
                      </a:r>
                      <a:r>
                        <a:rPr lang="en-US" sz="1100" dirty="0">
                          <a:effectLst/>
                          <a:latin typeface="Calibri" panose="020F0502020204030204" pitchFamily="34" charset="0"/>
                        </a:rPr>
                        <a:t>Jacques Cartier's </a:t>
                      </a:r>
                      <a:r>
                        <a:rPr lang="en-US" sz="1100" dirty="0" smtClean="0">
                          <a:effectLst/>
                          <a:latin typeface="Calibri" panose="020F0502020204030204" pitchFamily="34" charset="0"/>
                        </a:rPr>
                        <a:t>voyages </a:t>
                      </a:r>
                      <a:r>
                        <a:rPr lang="en-US" sz="1100" dirty="0">
                          <a:effectLst/>
                          <a:latin typeface="Calibri" panose="020F0502020204030204" pitchFamily="34" charset="0"/>
                        </a:rPr>
                        <a:t>to explore </a:t>
                      </a:r>
                      <a:r>
                        <a:rPr lang="en-US" sz="1100" dirty="0" smtClean="0">
                          <a:effectLst/>
                          <a:latin typeface="Calibri" panose="020F0502020204030204" pitchFamily="34" charset="0"/>
                        </a:rPr>
                        <a:t>Newfoundland </a:t>
                      </a:r>
                      <a:r>
                        <a:rPr lang="en-US" sz="1100" dirty="0">
                          <a:effectLst/>
                          <a:latin typeface="Calibri" panose="020F0502020204030204" pitchFamily="34" charset="0"/>
                        </a:rPr>
                        <a:t>and Gulf of St. Lawrence</a:t>
                      </a:r>
                      <a:endParaRPr lang="en-US" sz="1100" dirty="0">
                        <a:effectLst/>
                        <a:latin typeface="Calibri" panose="020F0502020204030204" pitchFamily="34" charset="0"/>
                        <a:ea typeface="MS Mincho"/>
                        <a:cs typeface="Times New Roman"/>
                      </a:endParaRPr>
                    </a:p>
                  </a:txBody>
                  <a:tcPr marL="29356" marR="29356" marT="0" marB="0"/>
                </a:tc>
              </a:tr>
              <a:tr h="2082932">
                <a:tc>
                  <a:txBody>
                    <a:bodyPr/>
                    <a:lstStyle/>
                    <a:p>
                      <a:pPr marL="0" marR="0">
                        <a:spcBef>
                          <a:spcPts val="0"/>
                        </a:spcBef>
                        <a:spcAft>
                          <a:spcPts val="0"/>
                        </a:spcAft>
                      </a:pPr>
                      <a:r>
                        <a:rPr lang="en-US" sz="1100" b="1" dirty="0">
                          <a:effectLst/>
                          <a:latin typeface="Calibri" panose="020F0502020204030204" pitchFamily="34" charset="0"/>
                        </a:rPr>
                        <a:t>1600</a:t>
                      </a:r>
                      <a:endParaRPr lang="en-US" sz="1100" b="1"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1625 </a:t>
                      </a:r>
                      <a:r>
                        <a:rPr lang="en-US" sz="1100" dirty="0">
                          <a:effectLst/>
                          <a:latin typeface="Calibri" panose="020F0502020204030204" pitchFamily="34" charset="0"/>
                        </a:rPr>
                        <a:t>Population of Potosi </a:t>
                      </a:r>
                      <a:r>
                        <a:rPr lang="en-US" sz="1100" dirty="0" smtClean="0">
                          <a:effectLst/>
                          <a:latin typeface="Calibri" panose="020F0502020204030204" pitchFamily="34" charset="0"/>
                        </a:rPr>
                        <a:t> reaches </a:t>
                      </a:r>
                      <a:r>
                        <a:rPr lang="en-US" sz="1100" dirty="0">
                          <a:effectLst/>
                          <a:latin typeface="Calibri" panose="020F0502020204030204" pitchFamily="34" charset="0"/>
                        </a:rPr>
                        <a:t>120,000</a:t>
                      </a:r>
                      <a:endParaRPr lang="en-US" sz="1100"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By </a:t>
                      </a:r>
                      <a:r>
                        <a:rPr lang="en-US" sz="1100" dirty="0">
                          <a:effectLst/>
                          <a:latin typeface="Calibri" panose="020F0502020204030204" pitchFamily="34" charset="0"/>
                        </a:rPr>
                        <a:t>1620 African slave trade </a:t>
                      </a:r>
                      <a:r>
                        <a:rPr lang="en-US" sz="1100" dirty="0" smtClean="0">
                          <a:effectLst/>
                          <a:latin typeface="Calibri" panose="020F0502020204030204" pitchFamily="34" charset="0"/>
                        </a:rPr>
                        <a:t> provides </a:t>
                      </a:r>
                      <a:r>
                        <a:rPr lang="en-US" sz="1100" dirty="0">
                          <a:effectLst/>
                          <a:latin typeface="Calibri" panose="020F0502020204030204" pitchFamily="34" charset="0"/>
                        </a:rPr>
                        <a:t>majority of planta­tion workers</a:t>
                      </a:r>
                    </a:p>
                    <a:p>
                      <a:pPr marL="0" marR="0">
                        <a:spcBef>
                          <a:spcPts val="0"/>
                        </a:spcBef>
                        <a:spcAft>
                          <a:spcPts val="0"/>
                        </a:spcAft>
                      </a:pPr>
                      <a:r>
                        <a:rPr lang="en-US" sz="1100" dirty="0">
                          <a:effectLst/>
                          <a:latin typeface="Calibri" panose="020F0502020204030204" pitchFamily="34" charset="0"/>
                        </a:rPr>
                        <a:t>1630s </a:t>
                      </a:r>
                      <a:r>
                        <a:rPr lang="en-US" sz="1100" dirty="0" err="1">
                          <a:effectLst/>
                          <a:latin typeface="Calibri" panose="020F0502020204030204" pitchFamily="34" charset="0"/>
                        </a:rPr>
                        <a:t>Quilombo</a:t>
                      </a:r>
                      <a:r>
                        <a:rPr lang="en-US" sz="1100" dirty="0">
                          <a:effectLst/>
                          <a:latin typeface="Calibri" panose="020F0502020204030204" pitchFamily="34" charset="0"/>
                        </a:rPr>
                        <a:t> of </a:t>
                      </a:r>
                      <a:r>
                        <a:rPr lang="en-US" sz="1100" dirty="0" err="1">
                          <a:effectLst/>
                          <a:latin typeface="Calibri" panose="020F0502020204030204" pitchFamily="34" charset="0"/>
                        </a:rPr>
                        <a:t>Palmares</a:t>
                      </a:r>
                      <a:r>
                        <a:rPr lang="en-US" sz="1100" dirty="0">
                          <a:effectLst/>
                          <a:latin typeface="Calibri" panose="020F0502020204030204" pitchFamily="34" charset="0"/>
                        </a:rPr>
                        <a:t> founded</a:t>
                      </a:r>
                      <a:endParaRPr lang="en-US" sz="1100"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r>
                        <a:rPr lang="en-US" sz="1100" dirty="0">
                          <a:effectLst/>
                          <a:latin typeface="Calibri" panose="020F0502020204030204" pitchFamily="34" charset="0"/>
                        </a:rPr>
                        <a:t>1607 Jamestown founded 1620 Plymouth founded</a:t>
                      </a: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1660 </a:t>
                      </a:r>
                      <a:r>
                        <a:rPr lang="en-US" sz="1100" dirty="0">
                          <a:effectLst/>
                          <a:latin typeface="Calibri" panose="020F0502020204030204" pitchFamily="34" charset="0"/>
                        </a:rPr>
                        <a:t>Slave population in Vir­ginia begins period of rapid growth</a:t>
                      </a:r>
                    </a:p>
                    <a:p>
                      <a:pPr marL="0" marR="0">
                        <a:spcBef>
                          <a:spcPts val="0"/>
                        </a:spcBef>
                        <a:spcAft>
                          <a:spcPts val="0"/>
                        </a:spcAft>
                      </a:pPr>
                      <a:r>
                        <a:rPr lang="en-US" sz="1100" dirty="0">
                          <a:effectLst/>
                          <a:latin typeface="Calibri" panose="020F0502020204030204" pitchFamily="34" charset="0"/>
                        </a:rPr>
                        <a:t>1664 English take New York from Dutch</a:t>
                      </a:r>
                      <a:endParaRPr lang="en-US" sz="1100"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r>
                        <a:rPr lang="en-US" sz="1100" dirty="0">
                          <a:effectLst/>
                          <a:latin typeface="Calibri" panose="020F0502020204030204" pitchFamily="34" charset="0"/>
                        </a:rPr>
                        <a:t>1608 Quebec founded 1699 </a:t>
                      </a:r>
                      <a:r>
                        <a:rPr lang="en-US" sz="1100" dirty="0" smtClean="0">
                          <a:effectLst/>
                          <a:latin typeface="Calibri" panose="020F0502020204030204" pitchFamily="34" charset="0"/>
                        </a:rPr>
                        <a:t>Louisiana </a:t>
                      </a:r>
                      <a:r>
                        <a:rPr lang="en-US" sz="1100" dirty="0">
                          <a:effectLst/>
                          <a:latin typeface="Calibri" panose="020F0502020204030204" pitchFamily="34" charset="0"/>
                        </a:rPr>
                        <a:t>founded</a:t>
                      </a:r>
                      <a:endParaRPr lang="en-US" sz="1100" dirty="0">
                        <a:effectLst/>
                        <a:latin typeface="Calibri" panose="020F0502020204030204" pitchFamily="34" charset="0"/>
                        <a:ea typeface="MS Mincho"/>
                        <a:cs typeface="Times New Roman"/>
                      </a:endParaRPr>
                    </a:p>
                  </a:txBody>
                  <a:tcPr marL="29356" marR="29356" marT="0" marB="0"/>
                </a:tc>
              </a:tr>
              <a:tr h="1371866">
                <a:tc>
                  <a:txBody>
                    <a:bodyPr/>
                    <a:lstStyle/>
                    <a:p>
                      <a:pPr marL="0" marR="0">
                        <a:spcBef>
                          <a:spcPts val="0"/>
                        </a:spcBef>
                        <a:spcAft>
                          <a:spcPts val="0"/>
                        </a:spcAft>
                      </a:pPr>
                      <a:r>
                        <a:rPr lang="en-US" sz="1100" b="1" dirty="0">
                          <a:effectLst/>
                          <a:latin typeface="Calibri" panose="020F0502020204030204" pitchFamily="34" charset="0"/>
                        </a:rPr>
                        <a:t>1700</a:t>
                      </a:r>
                      <a:endParaRPr lang="en-US" sz="1100" b="1"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r>
                        <a:rPr lang="en-US" sz="1100" dirty="0">
                          <a:effectLst/>
                          <a:latin typeface="Calibri" panose="020F0502020204030204" pitchFamily="34" charset="0"/>
                        </a:rPr>
                        <a:t>1700 Last Habsburg ruler </a:t>
                      </a:r>
                      <a:r>
                        <a:rPr lang="en-US" sz="1100" dirty="0" smtClean="0">
                          <a:effectLst/>
                          <a:latin typeface="Calibri" panose="020F0502020204030204" pitchFamily="34" charset="0"/>
                        </a:rPr>
                        <a:t>of Spain </a:t>
                      </a:r>
                      <a:r>
                        <a:rPr lang="en-US" sz="1100" dirty="0">
                          <a:effectLst/>
                          <a:latin typeface="Calibri" panose="020F0502020204030204" pitchFamily="34" charset="0"/>
                        </a:rPr>
                        <a:t>dies </a:t>
                      </a: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1713 </a:t>
                      </a:r>
                      <a:r>
                        <a:rPr lang="en-US" sz="1100" dirty="0">
                          <a:effectLst/>
                          <a:latin typeface="Calibri" panose="020F0502020204030204" pitchFamily="34" charset="0"/>
                        </a:rPr>
                        <a:t>First Bourbon ruler </a:t>
                      </a:r>
                      <a:r>
                        <a:rPr lang="en-US" sz="1100" dirty="0" smtClean="0">
                          <a:effectLst/>
                          <a:latin typeface="Calibri" panose="020F0502020204030204" pitchFamily="34" charset="0"/>
                        </a:rPr>
                        <a:t>of Spain </a:t>
                      </a:r>
                      <a:r>
                        <a:rPr lang="en-US" sz="1100" dirty="0">
                          <a:effectLst/>
                          <a:latin typeface="Calibri" panose="020F0502020204030204" pitchFamily="34" charset="0"/>
                        </a:rPr>
                        <a:t>crowned</a:t>
                      </a: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1770s </a:t>
                      </a:r>
                      <a:r>
                        <a:rPr lang="en-US" sz="1100" dirty="0">
                          <a:effectLst/>
                          <a:latin typeface="Calibri" panose="020F0502020204030204" pitchFamily="34" charset="0"/>
                        </a:rPr>
                        <a:t>and 1780s </a:t>
                      </a:r>
                      <a:r>
                        <a:rPr lang="en-US" sz="1100" dirty="0" smtClean="0">
                          <a:effectLst/>
                          <a:latin typeface="Calibri" panose="020F0502020204030204" pitchFamily="34" charset="0"/>
                        </a:rPr>
                        <a:t>Amerindian revolts </a:t>
                      </a:r>
                      <a:r>
                        <a:rPr lang="en-US" sz="1100" dirty="0">
                          <a:effectLst/>
                          <a:latin typeface="Calibri" panose="020F0502020204030204" pitchFamily="34" charset="0"/>
                        </a:rPr>
                        <a:t>in Andean region</a:t>
                      </a:r>
                      <a:endParaRPr lang="en-US" sz="1100"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1750-1777 </a:t>
                      </a:r>
                      <a:r>
                        <a:rPr lang="en-US" sz="1100" dirty="0">
                          <a:effectLst/>
                          <a:latin typeface="Calibri" panose="020F0502020204030204" pitchFamily="34" charset="0"/>
                        </a:rPr>
                        <a:t>Reforms of mar­quis de </a:t>
                      </a:r>
                      <a:r>
                        <a:rPr lang="en-US" sz="1100" dirty="0" err="1">
                          <a:effectLst/>
                          <a:latin typeface="Calibri" panose="020F0502020204030204" pitchFamily="34" charset="0"/>
                        </a:rPr>
                        <a:t>Pombal</a:t>
                      </a:r>
                      <a:endParaRPr lang="en-US" sz="1100"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1754-1763 </a:t>
                      </a:r>
                      <a:r>
                        <a:rPr lang="en-US" sz="1100" dirty="0">
                          <a:effectLst/>
                          <a:latin typeface="Calibri" panose="020F0502020204030204" pitchFamily="34" charset="0"/>
                        </a:rPr>
                        <a:t>French and Indian War</a:t>
                      </a:r>
                    </a:p>
                    <a:p>
                      <a:pPr marL="0" marR="0">
                        <a:spcBef>
                          <a:spcPts val="0"/>
                        </a:spcBef>
                        <a:spcAft>
                          <a:spcPts val="0"/>
                        </a:spcAft>
                      </a:pPr>
                      <a:r>
                        <a:rPr lang="en-US" sz="1100" dirty="0">
                          <a:effectLst/>
                          <a:latin typeface="Calibri" panose="020F0502020204030204" pitchFamily="34" charset="0"/>
                        </a:rPr>
                        <a:t>1759 English defeat French in Canada</a:t>
                      </a:r>
                      <a:endParaRPr lang="en-US" sz="1100" dirty="0">
                        <a:effectLst/>
                        <a:latin typeface="Calibri" panose="020F0502020204030204" pitchFamily="34" charset="0"/>
                        <a:ea typeface="MS Mincho"/>
                        <a:cs typeface="Times New Roman"/>
                      </a:endParaRPr>
                    </a:p>
                  </a:txBody>
                  <a:tcPr marL="29356" marR="29356" marT="0" marB="0"/>
                </a:tc>
                <a:tc>
                  <a:txBody>
                    <a:bodyPr/>
                    <a:lstStyle/>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endParaRPr lang="en-US" sz="1100" dirty="0" smtClean="0">
                        <a:effectLst/>
                        <a:latin typeface="Calibri" panose="020F0502020204030204" pitchFamily="34" charset="0"/>
                      </a:endParaRPr>
                    </a:p>
                    <a:p>
                      <a:pPr marL="0" marR="0">
                        <a:spcBef>
                          <a:spcPts val="0"/>
                        </a:spcBef>
                        <a:spcAft>
                          <a:spcPts val="0"/>
                        </a:spcAft>
                      </a:pPr>
                      <a:r>
                        <a:rPr lang="en-US" sz="1100" dirty="0" smtClean="0">
                          <a:effectLst/>
                          <a:latin typeface="Calibri" panose="020F0502020204030204" pitchFamily="34" charset="0"/>
                        </a:rPr>
                        <a:t>1760 </a:t>
                      </a:r>
                      <a:r>
                        <a:rPr lang="en-US" sz="1100" dirty="0">
                          <a:effectLst/>
                          <a:latin typeface="Calibri" panose="020F0502020204030204" pitchFamily="34" charset="0"/>
                        </a:rPr>
                        <a:t>English take Canada</a:t>
                      </a:r>
                      <a:endParaRPr lang="en-US" sz="1100" dirty="0">
                        <a:effectLst/>
                        <a:latin typeface="Calibri" panose="020F0502020204030204" pitchFamily="34" charset="0"/>
                        <a:ea typeface="MS Mincho"/>
                        <a:cs typeface="Times New Roman"/>
                      </a:endParaRPr>
                    </a:p>
                  </a:txBody>
                  <a:tcPr marL="29356" marR="29356" marT="0" marB="0"/>
                </a:tc>
              </a:tr>
            </a:tbl>
          </a:graphicData>
        </a:graphic>
      </p:graphicFrame>
    </p:spTree>
    <p:extLst>
      <p:ext uri="{BB962C8B-B14F-4D97-AF65-F5344CB8AC3E}">
        <p14:creationId xmlns:p14="http://schemas.microsoft.com/office/powerpoint/2010/main" val="3866269553"/>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772400" cy="492443"/>
          </a:xfrm>
        </p:spPr>
        <p:txBody>
          <a:bodyPr/>
          <a:lstStyle/>
          <a:p>
            <a:r>
              <a:rPr lang="en-US" altLang="en-US" sz="2600" dirty="0" smtClean="0"/>
              <a:t>Painting of the Columbian Exchange</a:t>
            </a:r>
            <a:endParaRPr lang="en-US" sz="2600" dirty="0"/>
          </a:p>
        </p:txBody>
      </p:sp>
      <p:pic>
        <p:nvPicPr>
          <p:cNvPr id="10241" name="Picture 1" descr="The Columbian Exchange. In this painting an Amerindian woman milks a cow, suggesting how the Columbian Exchange altered native culture and environment. While livestock introduced by Europeans sometimes destroyed the fields of native peoples, cattle, sheep, pigs, and goats also provided food, leather, and wool."/>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438400" y="526576"/>
            <a:ext cx="4191000" cy="6255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p468</a:t>
            </a:r>
          </a:p>
        </p:txBody>
      </p:sp>
    </p:spTree>
    <p:extLst>
      <p:ext uri="{BB962C8B-B14F-4D97-AF65-F5344CB8AC3E}">
        <p14:creationId xmlns:p14="http://schemas.microsoft.com/office/powerpoint/2010/main" val="1617722945"/>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Spanish America and Brazil</a:t>
            </a:r>
          </a:p>
        </p:txBody>
      </p:sp>
      <p:sp>
        <p:nvSpPr>
          <p:cNvPr id="154627" name="Rectangle 3"/>
          <p:cNvSpPr>
            <a:spLocks noGrp="1" noChangeArrowheads="1"/>
          </p:cNvSpPr>
          <p:nvPr>
            <p:ph type="body" idx="1"/>
          </p:nvPr>
        </p:nvSpPr>
        <p:spPr>
          <a:xfrm>
            <a:off x="685800" y="1752600"/>
            <a:ext cx="7772400" cy="4475071"/>
          </a:xfrm>
        </p:spPr>
        <p:txBody>
          <a:bodyPr/>
          <a:lstStyle/>
          <a:p>
            <a:pPr eaLnBrk="1" hangingPunct="1">
              <a:buFontTx/>
              <a:buChar char="•"/>
            </a:pPr>
            <a:r>
              <a:rPr lang="en-US" altLang="en-US" dirty="0" smtClean="0">
                <a:latin typeface="Arial" pitchFamily="34" charset="0"/>
              </a:rPr>
              <a:t>State and Church</a:t>
            </a:r>
          </a:p>
          <a:p>
            <a:pPr marL="1085850" lvl="1" indent="-342900" eaLnBrk="1" hangingPunct="1">
              <a:buFontTx/>
              <a:buChar char="•"/>
            </a:pPr>
            <a:r>
              <a:rPr lang="en-US" altLang="en-US" dirty="0" smtClean="0">
                <a:latin typeface="Arial" pitchFamily="34" charset="0"/>
              </a:rPr>
              <a:t>Viceroys and bureaucracy</a:t>
            </a:r>
          </a:p>
          <a:p>
            <a:pPr marL="1085850" lvl="1" indent="-342900" eaLnBrk="1" hangingPunct="1">
              <a:buFontTx/>
              <a:buChar char="•"/>
            </a:pPr>
            <a:r>
              <a:rPr lang="en-US" altLang="en-US" dirty="0" smtClean="0">
                <a:latin typeface="Arial" pitchFamily="34" charset="0"/>
              </a:rPr>
              <a:t>Missionaries</a:t>
            </a:r>
          </a:p>
          <a:p>
            <a:pPr marL="1485900" lvl="2" indent="-342900" eaLnBrk="1" hangingPunct="1"/>
            <a:r>
              <a:rPr lang="en-US" altLang="en-US" dirty="0" smtClean="0">
                <a:latin typeface="Arial" pitchFamily="34" charset="0"/>
              </a:rPr>
              <a:t>Education</a:t>
            </a:r>
          </a:p>
          <a:p>
            <a:pPr marL="1485900" lvl="2" indent="-342900" eaLnBrk="1" hangingPunct="1"/>
            <a:r>
              <a:rPr lang="en-US" altLang="en-US" dirty="0" smtClean="0">
                <a:latin typeface="Arial" pitchFamily="34" charset="0"/>
              </a:rPr>
              <a:t>Native peoples and conversion</a:t>
            </a:r>
          </a:p>
          <a:p>
            <a:pPr eaLnBrk="1" hangingPunct="1">
              <a:buFontTx/>
              <a:buChar char="•"/>
            </a:pPr>
            <a:r>
              <a:rPr lang="en-US" altLang="en-US" dirty="0" smtClean="0">
                <a:latin typeface="Arial" pitchFamily="34" charset="0"/>
              </a:rPr>
              <a:t>Colonial Economies</a:t>
            </a:r>
          </a:p>
          <a:p>
            <a:pPr marL="1085850" lvl="1" indent="-342900" eaLnBrk="1" hangingPunct="1">
              <a:buFontTx/>
              <a:buChar char="•"/>
            </a:pPr>
            <a:r>
              <a:rPr lang="en-US" altLang="en-US" dirty="0" smtClean="0">
                <a:latin typeface="Arial" pitchFamily="34" charset="0"/>
              </a:rPr>
              <a:t>Plantations: silver, sugar and forced labor (</a:t>
            </a:r>
            <a:r>
              <a:rPr lang="en-US" altLang="en-US" dirty="0" err="1" smtClean="0">
                <a:latin typeface="Arial" pitchFamily="34" charset="0"/>
              </a:rPr>
              <a:t>encomienda</a:t>
            </a:r>
            <a:r>
              <a:rPr lang="en-US" altLang="en-US" dirty="0" smtClean="0">
                <a:latin typeface="Arial" pitchFamily="34" charset="0"/>
              </a:rPr>
              <a:t>/</a:t>
            </a:r>
            <a:r>
              <a:rPr lang="en-US" altLang="en-US" dirty="0" err="1" smtClean="0">
                <a:latin typeface="Arial" pitchFamily="34" charset="0"/>
              </a:rPr>
              <a:t>mita</a:t>
            </a:r>
            <a:r>
              <a:rPr lang="en-US" altLang="en-US" dirty="0" smtClean="0">
                <a:latin typeface="Arial" pitchFamily="34" charset="0"/>
              </a:rPr>
              <a:t> systems)</a:t>
            </a:r>
          </a:p>
        </p:txBody>
      </p:sp>
    </p:spTree>
    <p:extLst>
      <p:ext uri="{BB962C8B-B14F-4D97-AF65-F5344CB8AC3E}">
        <p14:creationId xmlns:p14="http://schemas.microsoft.com/office/powerpoint/2010/main" val="2312244194"/>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a:xfrm>
            <a:off x="685800" y="214580"/>
            <a:ext cx="7772400" cy="1323439"/>
          </a:xfrm>
        </p:spPr>
        <p:txBody>
          <a:bodyPr/>
          <a:lstStyle/>
          <a:p>
            <a:pPr eaLnBrk="1" hangingPunct="1"/>
            <a:r>
              <a:rPr lang="en-US" altLang="en-US" dirty="0" smtClean="0">
                <a:solidFill>
                  <a:schemeClr val="tx1"/>
                </a:solidFill>
                <a:latin typeface="Arial" pitchFamily="34" charset="0"/>
              </a:rPr>
              <a:t>Spanish America and Brazil </a:t>
            </a:r>
            <a:r>
              <a:rPr lang="en-US" altLang="en-US" sz="3600" dirty="0" smtClean="0">
                <a:solidFill>
                  <a:schemeClr val="tx1"/>
                </a:solidFill>
                <a:latin typeface="Arial" pitchFamily="34" charset="0"/>
              </a:rPr>
              <a:t>(continued)</a:t>
            </a:r>
            <a:endParaRPr lang="en-US" altLang="en-US" sz="3600" dirty="0" smtClean="0">
              <a:latin typeface="Arial" pitchFamily="34" charset="0"/>
            </a:endParaRPr>
          </a:p>
        </p:txBody>
      </p:sp>
      <p:sp>
        <p:nvSpPr>
          <p:cNvPr id="13314" name="Content Placeholder 2"/>
          <p:cNvSpPr>
            <a:spLocks noGrp="1"/>
          </p:cNvSpPr>
          <p:nvPr>
            <p:ph idx="1"/>
          </p:nvPr>
        </p:nvSpPr>
        <p:spPr>
          <a:xfrm>
            <a:off x="685800" y="1752600"/>
            <a:ext cx="7772400" cy="3465513"/>
          </a:xfrm>
        </p:spPr>
        <p:txBody>
          <a:bodyPr/>
          <a:lstStyle/>
          <a:p>
            <a:pPr marL="457200" indent="-457200" eaLnBrk="1" hangingPunct="1">
              <a:buFont typeface="Arial" panose="020B0604020202020204" pitchFamily="34" charset="0"/>
              <a:buChar char="•"/>
            </a:pPr>
            <a:r>
              <a:rPr lang="en-US" altLang="en-US" dirty="0" smtClean="0">
                <a:latin typeface="Arial" pitchFamily="34" charset="0"/>
              </a:rPr>
              <a:t>Society in Colonial Latin America</a:t>
            </a:r>
          </a:p>
          <a:p>
            <a:pPr marL="1085850" lvl="1" indent="-342900" eaLnBrk="1" hangingPunct="1">
              <a:buFontTx/>
              <a:buChar char="•"/>
            </a:pPr>
            <a:r>
              <a:rPr lang="en-US" altLang="en-US" dirty="0" smtClean="0">
                <a:latin typeface="Arial" pitchFamily="34" charset="0"/>
              </a:rPr>
              <a:t>immigrants and Creoles</a:t>
            </a:r>
          </a:p>
          <a:p>
            <a:pPr marL="1085850" lvl="1" indent="-342900" eaLnBrk="1" hangingPunct="1">
              <a:buFontTx/>
              <a:buChar char="•"/>
            </a:pPr>
            <a:r>
              <a:rPr lang="en-US" altLang="en-US" dirty="0" smtClean="0">
                <a:latin typeface="Arial" pitchFamily="34" charset="0"/>
              </a:rPr>
              <a:t>Amerindians</a:t>
            </a:r>
          </a:p>
          <a:p>
            <a:pPr marL="1085850" lvl="1" indent="-342900" eaLnBrk="1" hangingPunct="1">
              <a:buFontTx/>
              <a:buChar char="•"/>
            </a:pPr>
            <a:r>
              <a:rPr lang="en-US" altLang="en-US" dirty="0" smtClean="0">
                <a:latin typeface="Arial" pitchFamily="34" charset="0"/>
              </a:rPr>
              <a:t>Africans and slaves</a:t>
            </a:r>
          </a:p>
          <a:p>
            <a:pPr marL="1085850" lvl="1" indent="-342900" eaLnBrk="1" hangingPunct="1">
              <a:buFontTx/>
              <a:buChar char="•"/>
            </a:pPr>
            <a:r>
              <a:rPr lang="en-US" altLang="en-US" dirty="0" err="1" smtClean="0">
                <a:latin typeface="Arial" pitchFamily="34" charset="0"/>
              </a:rPr>
              <a:t>Castas</a:t>
            </a:r>
            <a:endParaRPr lang="en-US" altLang="en-US" dirty="0" smtClean="0">
              <a:latin typeface="Arial" pitchFamily="34" charset="0"/>
            </a:endParaRPr>
          </a:p>
          <a:p>
            <a:pPr marL="1485900" lvl="2" indent="-342900" eaLnBrk="1" hangingPunct="1"/>
            <a:r>
              <a:rPr lang="en-US" altLang="en-US" dirty="0" smtClean="0">
                <a:latin typeface="Arial" pitchFamily="34" charset="0"/>
              </a:rPr>
              <a:t>mestizos and mulattos</a:t>
            </a:r>
          </a:p>
        </p:txBody>
      </p:sp>
    </p:spTree>
    <p:extLst>
      <p:ext uri="{BB962C8B-B14F-4D97-AF65-F5344CB8AC3E}">
        <p14:creationId xmlns:p14="http://schemas.microsoft.com/office/powerpoint/2010/main" val="3068119347"/>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7778"/>
            <a:ext cx="7772400" cy="492443"/>
          </a:xfrm>
        </p:spPr>
        <p:txBody>
          <a:bodyPr/>
          <a:lstStyle/>
          <a:p>
            <a:r>
              <a:rPr lang="en-US" altLang="en-US" sz="2600" dirty="0" smtClean="0"/>
              <a:t>Colonial Latin America in the Eighteenth Century</a:t>
            </a:r>
            <a:endParaRPr lang="en-US" sz="2600" dirty="0"/>
          </a:p>
        </p:txBody>
      </p:sp>
      <p:pic>
        <p:nvPicPr>
          <p:cNvPr id="14337" name="Picture 1" descr="Map 18.1: Colonial Latin America in the Eighteenth Century. Spain and Portugal controlled most of the Western Hemisphere in the eighteenth century. In the sixteenth century they had created new administrative jurisdictions—viceroyalties—to defend their respective colonies against European rivals. Taxes assessed on colonial products helped pay for this extension of governmental authority. "/>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65350" y="540173"/>
            <a:ext cx="4800600" cy="620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708900" y="6604000"/>
            <a:ext cx="1435100" cy="276999"/>
          </a:xfrm>
        </p:spPr>
        <p:txBody>
          <a:bodyPr/>
          <a:lstStyle/>
          <a:p>
            <a:r>
              <a:rPr lang="en-US" altLang="en-US" sz="1200" b="1" dirty="0" smtClean="0"/>
              <a:t> Map 17.1 p470</a:t>
            </a:r>
          </a:p>
        </p:txBody>
      </p:sp>
    </p:spTree>
    <p:extLst>
      <p:ext uri="{BB962C8B-B14F-4D97-AF65-F5344CB8AC3E}">
        <p14:creationId xmlns:p14="http://schemas.microsoft.com/office/powerpoint/2010/main" val="2955381292"/>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Saint Martín de </a:t>
            </a:r>
            <a:r>
              <a:rPr lang="en-US" altLang="en-US" sz="2600" dirty="0" err="1" smtClean="0"/>
              <a:t>Porres</a:t>
            </a:r>
            <a:r>
              <a:rPr lang="en-US" altLang="en-US" sz="2600" dirty="0" smtClean="0"/>
              <a:t> (1579–1639)</a:t>
            </a:r>
            <a:endParaRPr lang="en-US" sz="2600" dirty="0"/>
          </a:p>
        </p:txBody>
      </p:sp>
      <p:pic>
        <p:nvPicPr>
          <p:cNvPr id="16385" name="Picture 1" descr="Saint Martín de Porres (1579–1639). Martín de Porres was the illegitimate son of a Spanish nobleman and a black servant. He entered the Dominican Order in Lima, Peru, where he was known for his generosity, his religious visions, and his ability to heal the sick. In this painting the artist celebrates Martín de Porres’s spirituality while representing him doing the type of work presumed to be suitable for a person of mixed descen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362200" y="541282"/>
            <a:ext cx="4343400" cy="6240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p471</a:t>
            </a:r>
          </a:p>
        </p:txBody>
      </p:sp>
    </p:spTree>
    <p:extLst>
      <p:ext uri="{BB962C8B-B14F-4D97-AF65-F5344CB8AC3E}">
        <p14:creationId xmlns:p14="http://schemas.microsoft.com/office/powerpoint/2010/main" val="122363918"/>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2114</TotalTime>
  <Words>1267</Words>
  <Application>Microsoft Office PowerPoint</Application>
  <PresentationFormat>On-screen Show (4:3)</PresentationFormat>
  <Paragraphs>156</Paragraphs>
  <Slides>20</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MS Mincho</vt:lpstr>
      <vt:lpstr>ＭＳ Ｐゴシック</vt:lpstr>
      <vt:lpstr>Arial</vt:lpstr>
      <vt:lpstr>Calibri</vt:lpstr>
      <vt:lpstr>Times New Roman</vt:lpstr>
      <vt:lpstr>Wingdings</vt:lpstr>
      <vt:lpstr>1_Lockard_topic</vt:lpstr>
      <vt:lpstr>Chapter 17 The Diversity of American Colonial Societies, 1530-1770</vt:lpstr>
      <vt:lpstr>Choctaw Village in Louisiana at Time of French Colonial Rule</vt:lpstr>
      <vt:lpstr>The Columbian Exchange</vt:lpstr>
      <vt:lpstr>Chronology from 1500-1700</vt:lpstr>
      <vt:lpstr>Painting of the Columbian Exchange</vt:lpstr>
      <vt:lpstr>Spanish America and Brazil</vt:lpstr>
      <vt:lpstr>Spanish America and Brazil (continued)</vt:lpstr>
      <vt:lpstr>Colonial Latin America in the Eighteenth Century</vt:lpstr>
      <vt:lpstr>Saint Martín de Porres (1579–1639)</vt:lpstr>
      <vt:lpstr>A Bolivian Silver Refinery, 1700</vt:lpstr>
      <vt:lpstr>Tobacco Factory Machinery in Colonial Mexico City</vt:lpstr>
      <vt:lpstr>Painting of Castas</vt:lpstr>
      <vt:lpstr>English and French Colonies in North America</vt:lpstr>
      <vt:lpstr>English and French Colonies in North America (continued)</vt:lpstr>
      <vt:lpstr>The Home of Sir William Johnson, British Superintendent for Indian Affairs, Northern District</vt:lpstr>
      <vt:lpstr>Canadian Fur Traders</vt:lpstr>
      <vt:lpstr>European Claims in North America, 1755–1763, before the French and Indian War</vt:lpstr>
      <vt:lpstr>European Claims in North America, 1755–1763, after the French and Indian War</vt:lpstr>
      <vt:lpstr>Colonial Expansion and Conflict</vt:lpstr>
      <vt:lpstr>Market in Rio de Janeiro</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110</cp:revision>
  <dcterms:created xsi:type="dcterms:W3CDTF">2006-12-01T20:54:40Z</dcterms:created>
  <dcterms:modified xsi:type="dcterms:W3CDTF">2015-10-09T18:24:13Z</dcterms:modified>
</cp:coreProperties>
</file>